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1" r:id="rId5"/>
    <p:sldId id="262" r:id="rId6"/>
    <p:sldId id="260" r:id="rId7"/>
    <p:sldId id="258" r:id="rId8"/>
    <p:sldId id="287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1" r:id="rId17"/>
    <p:sldId id="270" r:id="rId18"/>
    <p:sldId id="272" r:id="rId19"/>
    <p:sldId id="273" r:id="rId20"/>
    <p:sldId id="274" r:id="rId21"/>
    <p:sldId id="275" r:id="rId22"/>
    <p:sldId id="277" r:id="rId23"/>
    <p:sldId id="276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智̜ͪ̅̍̅͂͊剛☠💀͜͜͏̘ 💀☠平͜͜͏̘̣͔͙͎͎̘̜̫̗͍͚͓͜͜͏̘̣͔͙͎͎田͜͜͏̘̣͔͙͎͎ơ" initials="智̜ͪ̅̍̅͂͊剛☠💀͜͜͏̘" lastIdx="1" clrIdx="0">
    <p:extLst>
      <p:ext uri="{19B8F6BF-5375-455C-9EA6-DF929625EA0E}">
        <p15:presenceInfo xmlns:p15="http://schemas.microsoft.com/office/powerpoint/2012/main" userId="0c282ed9e7a0b4e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スタイルなし、表のグリッド線なし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36" d="100"/>
          <a:sy n="36" d="100"/>
        </p:scale>
        <p:origin x="56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AB4A174-6BAB-41A2-82C4-746C5FA9F0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4E32C174-45A9-40D2-A185-46627C3281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0BC2742-4280-4042-891F-C6A7757477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8C9D8B-3B90-4889-949B-9EC301DDA153}" type="datetimeFigureOut">
              <a:rPr kumimoji="1" lang="ja-JP" altLang="en-US" smtClean="0"/>
              <a:t>2019/7/4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CC8643A-2F5E-4FB8-A6B6-0653D199C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69DE290-97F2-4F5B-8F85-43CF1CA9C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56713-3634-4C08-A6A2-7BE480F2B52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775383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4BBF9DD-B4CE-4D95-AB17-D4C05205E8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8215CF8-9372-4140-95A6-F48C969930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4E6DA5F-E02F-4624-BDE2-EE61016979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8C9D8B-3B90-4889-949B-9EC301DDA153}" type="datetimeFigureOut">
              <a:rPr kumimoji="1" lang="ja-JP" altLang="en-US" smtClean="0"/>
              <a:t>2019/7/4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4F7BAB2-F1FD-4782-86A7-60E790429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30EFD35-E9A6-4B8F-B3E0-1CBCC902C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56713-3634-4C08-A6A2-7BE480F2B52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784698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676300A7-7D97-47A3-924E-128531E9B00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37A075E4-EE34-4853-A862-6C3DB7FF6D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0FF45DF-1653-4021-8123-BDCD7055F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8C9D8B-3B90-4889-949B-9EC301DDA153}" type="datetimeFigureOut">
              <a:rPr kumimoji="1" lang="ja-JP" altLang="en-US" smtClean="0"/>
              <a:t>2019/7/4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4EAA147-501C-4683-82BE-C3077FFCEC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C152E99-93F4-47FF-94CD-7863E49B7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56713-3634-4C08-A6A2-7BE480F2B52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370412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63A9B4A-4409-4928-89D6-F8E702C0C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543663A-FA5B-4A7B-B63D-A7B44BB56A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8F6AE97-22F4-45A1-834A-7E42AB585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8C9D8B-3B90-4889-949B-9EC301DDA153}" type="datetimeFigureOut">
              <a:rPr kumimoji="1" lang="ja-JP" altLang="en-US" smtClean="0"/>
              <a:t>2019/7/4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6E070C5-80EA-4738-90E2-D8C63B284C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D5AF9F4-BBA0-4342-9038-720F14AE3B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56713-3634-4C08-A6A2-7BE480F2B52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600519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0BB2172-4EF3-4EF3-B2C4-9649418CE0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CBAC20E-4FC3-4594-9AEC-A5AB100911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2F791E5-A00B-46F3-AACC-78391B39F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8C9D8B-3B90-4889-949B-9EC301DDA153}" type="datetimeFigureOut">
              <a:rPr kumimoji="1" lang="ja-JP" altLang="en-US" smtClean="0"/>
              <a:t>2019/7/4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65E7D0A-5A2A-4886-B52D-6F8ED3B30A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76821BA-793E-4F77-87A5-4517119F8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56713-3634-4C08-A6A2-7BE480F2B52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207691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3C3E7CF-D396-4694-8862-00F285224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748D195-5341-45EE-8627-16E5906891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4266A27-FE85-40A3-B790-2076608936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9943D844-88EA-4608-B083-98D7C3107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8C9D8B-3B90-4889-949B-9EC301DDA153}" type="datetimeFigureOut">
              <a:rPr kumimoji="1" lang="ja-JP" altLang="en-US" smtClean="0"/>
              <a:t>2019/7/4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0C55850A-E857-4D32-83A8-E85F21F304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F639ECF-C2C4-4BE7-85CD-82B57A813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56713-3634-4C08-A6A2-7BE480F2B52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546654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907CACC-1AA5-4C90-A106-B1E9EDBE89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7F5D814-4D84-44FA-A1D4-EB7E86DBD3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20DADED-A26C-4FC5-B271-7CF8EC8691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0397CE83-8F45-4808-9F73-A5CBD9253C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E17DCE8C-F228-48AB-80B6-AD4D284BCB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59AE4116-450C-48C8-BF42-53548E44A7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8C9D8B-3B90-4889-949B-9EC301DDA153}" type="datetimeFigureOut">
              <a:rPr kumimoji="1" lang="ja-JP" altLang="en-US" smtClean="0"/>
              <a:t>2019/7/4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DC614264-46A7-4326-819D-84F3F5593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4C325FD1-F160-4653-83BE-4C51C92A7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56713-3634-4C08-A6A2-7BE480F2B52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832751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FD51768-6367-403F-9AEB-7E96C25ABE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0C88A096-A727-4214-8858-9C022497CF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8C9D8B-3B90-4889-949B-9EC301DDA153}" type="datetimeFigureOut">
              <a:rPr kumimoji="1" lang="ja-JP" altLang="en-US" smtClean="0"/>
              <a:t>2019/7/4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DEFC994C-20CA-4A50-AF77-40C1D6DDF8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34CB3DB3-672C-482D-A501-229FF35FCB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56713-3634-4C08-A6A2-7BE480F2B52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563252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4DDF1A3F-0868-4E77-B7FF-B959A0B4B7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8C9D8B-3B90-4889-949B-9EC301DDA153}" type="datetimeFigureOut">
              <a:rPr kumimoji="1" lang="ja-JP" altLang="en-US" smtClean="0"/>
              <a:t>2019/7/4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B6720EF6-8D71-4894-8C67-F5B30DB07F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EEAEC282-EB18-4F0B-BF54-901593B14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56713-3634-4C08-A6A2-7BE480F2B52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8498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186969C-BA14-434F-9F07-F1C538CA65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338A14A-85BD-4759-B91E-4A09171B74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AB9DDF14-42B4-475A-A8DA-2C12097AF4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4164D65-B037-43F7-9635-ABCBD2A53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8C9D8B-3B90-4889-949B-9EC301DDA153}" type="datetimeFigureOut">
              <a:rPr kumimoji="1" lang="ja-JP" altLang="en-US" smtClean="0"/>
              <a:t>2019/7/4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906D845C-43EF-4B5E-8C22-6FD347EE3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C958F7A-8669-4302-8B46-5A578DCC5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56713-3634-4C08-A6A2-7BE480F2B52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219473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395C2B1-0A3B-4512-B7B9-5EF9989BA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5FD82964-A78F-43BA-A63C-529EA18F88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A11E832D-CFF6-4CFB-9FCA-8C6C1E6669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D4E60C8-DA27-45A6-8B86-E4FE681AA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8C9D8B-3B90-4889-949B-9EC301DDA153}" type="datetimeFigureOut">
              <a:rPr kumimoji="1" lang="ja-JP" altLang="en-US" smtClean="0"/>
              <a:t>2019/7/4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AB44C5A-92EA-4BE5-9B36-CF28BF000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0D72D42-AEF9-48C8-9750-0A1034FD2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56713-3634-4C08-A6A2-7BE480F2B52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756512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4C1786F8-64A5-44E6-A032-BF9D8B5A4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FC1EF0B-621D-4E0C-8895-DAD869072F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30E6D23-D115-4F81-A4FC-D23C0A475F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8C9D8B-3B90-4889-949B-9EC301DDA153}" type="datetimeFigureOut">
              <a:rPr kumimoji="1" lang="ja-JP" altLang="en-US" smtClean="0"/>
              <a:t>2019/7/4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057E58E-85D7-4E9B-A5F8-269E0B8EA7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903B9D1-DA5B-4863-80D6-25D115BEEF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56713-3634-4C08-A6A2-7BE480F2B52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999178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71BEBCB-38DE-4227-83EF-30C3EB9C16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r>
              <a:rPr kumimoji="1" lang="ja-JP" altLang="en-US"/>
              <a:t>データ前前処理言語</a:t>
            </a:r>
            <a:endParaRPr kumimoji="1" lang="ja-JP" altLang="en-US" dirty="0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10F0426C-B9B5-432A-8634-AB72DF5D69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r>
              <a:rPr kumimoji="1" lang="en-US" altLang="ja-JP"/>
              <a:t>Data</a:t>
            </a:r>
            <a:r>
              <a:rPr kumimoji="1" lang="ja-JP" altLang="en-US"/>
              <a:t> </a:t>
            </a:r>
            <a:r>
              <a:rPr lang="en-US" altLang="ja-JP"/>
              <a:t>Pre-Pre-Processing</a:t>
            </a:r>
            <a:r>
              <a:rPr lang="ja-JP" altLang="en-US"/>
              <a:t> </a:t>
            </a:r>
            <a:r>
              <a:rPr lang="en-US" altLang="ja-JP"/>
              <a:t>Language</a:t>
            </a:r>
          </a:p>
          <a:p>
            <a:r>
              <a:rPr kumimoji="1" lang="en-US" altLang="ja-JP"/>
              <a:t>DPPPL</a:t>
            </a:r>
            <a:endParaRPr kumimoji="1" lang="en-US" altLang="ja-JP" dirty="0"/>
          </a:p>
          <a:p>
            <a:r>
              <a:rPr lang="en-US" altLang="ja-JP" dirty="0"/>
              <a:t>DPR3L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537749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87091965-EEC8-4882-AED8-6BDA73D840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691" r="36883" b="25803"/>
          <a:stretch/>
        </p:blipFill>
        <p:spPr>
          <a:xfrm>
            <a:off x="1176865" y="0"/>
            <a:ext cx="9897533" cy="6812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6807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B2780EA7-B656-41F6-8930-77022FF97E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835" t="23252" r="27507" b="12033"/>
          <a:stretch/>
        </p:blipFill>
        <p:spPr>
          <a:xfrm>
            <a:off x="1568605" y="32609"/>
            <a:ext cx="9054790" cy="6825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0656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066705D3-D2A8-44FA-9FF5-2DE1024B3A63}"/>
              </a:ext>
            </a:extLst>
          </p:cNvPr>
          <p:cNvSpPr txBox="1"/>
          <p:nvPr/>
        </p:nvSpPr>
        <p:spPr>
          <a:xfrm>
            <a:off x="624467" y="223024"/>
            <a:ext cx="1087244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/>
              <a:t>Excel</a:t>
            </a:r>
            <a:r>
              <a:rPr kumimoji="1" lang="ja-JP" altLang="en-US" sz="2800" dirty="0"/>
              <a:t>で読み込むかテキストエディタを使って、とにかく</a:t>
            </a:r>
            <a:r>
              <a:rPr kumimoji="1" lang="en-US" altLang="ja-JP" sz="2800" dirty="0"/>
              <a:t>CSV</a:t>
            </a:r>
            <a:r>
              <a:rPr kumimoji="1" lang="ja-JP" altLang="en-US" sz="2800" dirty="0"/>
              <a:t>化</a:t>
            </a:r>
            <a:endParaRPr kumimoji="1" lang="en-US" altLang="ja-JP" sz="2800" dirty="0"/>
          </a:p>
          <a:p>
            <a:r>
              <a:rPr lang="en-US" altLang="ja-JP" sz="2800" dirty="0"/>
              <a:t>9007.csv</a:t>
            </a:r>
            <a:r>
              <a:rPr lang="ja-JP" altLang="en-US" sz="2800" dirty="0"/>
              <a:t>と名付けた</a:t>
            </a:r>
            <a:endParaRPr kumimoji="1"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8783294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B73978EF-26E1-46CE-892F-3FC09CFD2D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544" b="10082"/>
          <a:stretch/>
        </p:blipFill>
        <p:spPr>
          <a:xfrm>
            <a:off x="0" y="0"/>
            <a:ext cx="1400056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254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B13A7437-05A7-4206-A476-2E44E0FCE6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61" t="8781" r="48340" b="6178"/>
          <a:stretch/>
        </p:blipFill>
        <p:spPr>
          <a:xfrm>
            <a:off x="802888" y="602166"/>
            <a:ext cx="5475249" cy="5832088"/>
          </a:xfrm>
          <a:prstGeom prst="rect">
            <a:avLst/>
          </a:prstGeom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0E8EE5BC-ED96-4CC6-B9D0-93E5B5268B62}"/>
              </a:ext>
            </a:extLst>
          </p:cNvPr>
          <p:cNvSpPr txBox="1"/>
          <p:nvPr/>
        </p:nvSpPr>
        <p:spPr>
          <a:xfrm>
            <a:off x="6690731" y="1092819"/>
            <a:ext cx="514071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多すぎて、上のほうは消えてしまう・・・</a:t>
            </a:r>
            <a:endParaRPr kumimoji="1" lang="en-US" altLang="ja-JP" dirty="0"/>
          </a:p>
          <a:p>
            <a:endParaRPr kumimoji="1" lang="en-US" altLang="ja-JP" dirty="0"/>
          </a:p>
          <a:p>
            <a:endParaRPr lang="en-US" altLang="ja-JP" dirty="0"/>
          </a:p>
          <a:p>
            <a:r>
              <a:rPr kumimoji="1" lang="ja-JP" altLang="en-US" dirty="0"/>
              <a:t>急いでスクショしたけど</a:t>
            </a:r>
            <a:r>
              <a:rPr lang="ja-JP" altLang="en-US" dirty="0"/>
              <a:t>・・・</a:t>
            </a:r>
            <a:endParaRPr lang="en-US" altLang="ja-JP" dirty="0"/>
          </a:p>
          <a:p>
            <a:endParaRPr kumimoji="1" lang="en-US" altLang="ja-JP" dirty="0"/>
          </a:p>
          <a:p>
            <a:r>
              <a:rPr kumimoji="1" lang="ja-JP" altLang="en-US" dirty="0"/>
              <a:t>僕の反射神経の問題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9A170DF1-01E8-4E59-966F-D2DBB31067D9}"/>
              </a:ext>
            </a:extLst>
          </p:cNvPr>
          <p:cNvSpPr txBox="1"/>
          <p:nvPr/>
        </p:nvSpPr>
        <p:spPr>
          <a:xfrm>
            <a:off x="6690730" y="3832302"/>
            <a:ext cx="51407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いずれにせよ正常な読み込みに成功</a:t>
            </a:r>
            <a:br>
              <a:rPr kumimoji="1" lang="en-US" altLang="ja-JP" dirty="0"/>
            </a:br>
            <a:r>
              <a:rPr kumimoji="1" lang="en-US" altLang="ja-JP" dirty="0"/>
              <a:t>(</a:t>
            </a:r>
            <a:r>
              <a:rPr kumimoji="1" lang="en-US" altLang="ja-JP" dirty="0" err="1"/>
              <a:t>ShowCSV</a:t>
            </a:r>
            <a:r>
              <a:rPr kumimoji="1" lang="ja-JP" altLang="en-US" dirty="0"/>
              <a:t>クラス</a:t>
            </a:r>
            <a:r>
              <a:rPr kumimoji="1" lang="en-US" altLang="ja-JP" dirty="0"/>
              <a:t>)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33276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B13A7437-05A7-4206-A476-2E44E0FCE6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61" t="8781" r="48340" b="6178"/>
          <a:stretch/>
        </p:blipFill>
        <p:spPr>
          <a:xfrm>
            <a:off x="802888" y="602166"/>
            <a:ext cx="5475249" cy="5832088"/>
          </a:xfrm>
          <a:prstGeom prst="rect">
            <a:avLst/>
          </a:prstGeom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0E8EE5BC-ED96-4CC6-B9D0-93E5B5268B62}"/>
              </a:ext>
            </a:extLst>
          </p:cNvPr>
          <p:cNvSpPr txBox="1"/>
          <p:nvPr/>
        </p:nvSpPr>
        <p:spPr>
          <a:xfrm>
            <a:off x="6690731" y="1092819"/>
            <a:ext cx="514071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多すぎて、上のほうは消えてしまう・・・</a:t>
            </a:r>
            <a:endParaRPr kumimoji="1" lang="en-US" altLang="ja-JP" dirty="0"/>
          </a:p>
          <a:p>
            <a:endParaRPr kumimoji="1" lang="en-US" altLang="ja-JP" dirty="0"/>
          </a:p>
          <a:p>
            <a:endParaRPr lang="en-US" altLang="ja-JP" dirty="0"/>
          </a:p>
          <a:p>
            <a:r>
              <a:rPr kumimoji="1" lang="ja-JP" altLang="en-US" dirty="0"/>
              <a:t>急いでスクショしたけど</a:t>
            </a:r>
            <a:r>
              <a:rPr lang="ja-JP" altLang="en-US" dirty="0"/>
              <a:t>・・・</a:t>
            </a:r>
            <a:endParaRPr lang="en-US" altLang="ja-JP" dirty="0"/>
          </a:p>
          <a:p>
            <a:endParaRPr kumimoji="1" lang="en-US" altLang="ja-JP" dirty="0"/>
          </a:p>
          <a:p>
            <a:r>
              <a:rPr kumimoji="1" lang="ja-JP" altLang="en-US" dirty="0"/>
              <a:t>僕の反射神経の問題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9A170DF1-01E8-4E59-966F-D2DBB31067D9}"/>
              </a:ext>
            </a:extLst>
          </p:cNvPr>
          <p:cNvSpPr txBox="1"/>
          <p:nvPr/>
        </p:nvSpPr>
        <p:spPr>
          <a:xfrm>
            <a:off x="6690730" y="3832302"/>
            <a:ext cx="51407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いずれにせよ正常な読み込みに成功</a:t>
            </a:r>
            <a:br>
              <a:rPr kumimoji="1" lang="en-US" altLang="ja-JP" dirty="0"/>
            </a:br>
            <a:r>
              <a:rPr kumimoji="1" lang="en-US" altLang="ja-JP" dirty="0"/>
              <a:t>(</a:t>
            </a:r>
            <a:r>
              <a:rPr kumimoji="1" lang="en-US" altLang="ja-JP" dirty="0" err="1"/>
              <a:t>ShowCSV</a:t>
            </a:r>
            <a:r>
              <a:rPr kumimoji="1" lang="ja-JP" altLang="en-US" dirty="0"/>
              <a:t>クラス</a:t>
            </a:r>
            <a:r>
              <a:rPr kumimoji="1" lang="en-US" altLang="ja-JP" dirty="0"/>
              <a:t>)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13311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472F8F5B-0ECA-42BC-B175-982E59FE2019}"/>
              </a:ext>
            </a:extLst>
          </p:cNvPr>
          <p:cNvSpPr txBox="1"/>
          <p:nvPr/>
        </p:nvSpPr>
        <p:spPr>
          <a:xfrm>
            <a:off x="981307" y="635620"/>
            <a:ext cx="1098395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dirty="0"/>
              <a:t>次に、トリミング</a:t>
            </a:r>
            <a:r>
              <a:rPr kumimoji="1" lang="en-US" altLang="ja-JP" sz="4400" dirty="0"/>
              <a:t>(Cut</a:t>
            </a:r>
            <a:r>
              <a:rPr kumimoji="1" lang="ja-JP" altLang="en-US" sz="4400" dirty="0"/>
              <a:t>クラス</a:t>
            </a:r>
            <a:r>
              <a:rPr kumimoji="1" lang="en-US" altLang="ja-JP" sz="4400" dirty="0"/>
              <a:t>)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582541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C31AF33A-3022-442C-971E-8947C47668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9594"/>
          <a:stretch/>
        </p:blipFill>
        <p:spPr>
          <a:xfrm>
            <a:off x="609600" y="0"/>
            <a:ext cx="10972800" cy="6200078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81CB84A4-3998-459E-8862-6082503DDCC1}"/>
              </a:ext>
            </a:extLst>
          </p:cNvPr>
          <p:cNvSpPr txBox="1"/>
          <p:nvPr/>
        </p:nvSpPr>
        <p:spPr>
          <a:xfrm>
            <a:off x="5338382" y="3858322"/>
            <a:ext cx="572057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3200" dirty="0"/>
              <a:t>csv</a:t>
            </a:r>
            <a:r>
              <a:rPr kumimoji="1" lang="ja-JP" altLang="en-US" sz="3200" dirty="0"/>
              <a:t>を</a:t>
            </a:r>
            <a:r>
              <a:rPr kumimoji="1" lang="en-US" altLang="ja-JP" sz="3200" dirty="0"/>
              <a:t>2</a:t>
            </a:r>
            <a:r>
              <a:rPr kumimoji="1" lang="ja-JP" altLang="en-US" sz="3200" dirty="0"/>
              <a:t>次元</a:t>
            </a:r>
            <a:r>
              <a:rPr kumimoji="1" lang="en-US" altLang="ja-JP" sz="3200" dirty="0" err="1"/>
              <a:t>ArrayList</a:t>
            </a:r>
            <a:br>
              <a:rPr kumimoji="1" lang="en-US" altLang="ja-JP" dirty="0"/>
            </a:br>
            <a:r>
              <a:rPr kumimoji="1" lang="en-US" altLang="ja-JP" dirty="0" err="1"/>
              <a:t>ArrayList</a:t>
            </a:r>
            <a:r>
              <a:rPr kumimoji="1" lang="en-US" altLang="ja-JP" dirty="0"/>
              <a:t>&lt;</a:t>
            </a:r>
            <a:r>
              <a:rPr kumimoji="1" lang="en-US" altLang="ja-JP" dirty="0" err="1"/>
              <a:t>ArrayList</a:t>
            </a:r>
            <a:r>
              <a:rPr kumimoji="1" lang="en-US" altLang="ja-JP" dirty="0"/>
              <a:t>&lt;String&gt;&gt;</a:t>
            </a:r>
            <a:r>
              <a:rPr kumimoji="1" lang="ja-JP" altLang="en-US" dirty="0"/>
              <a:t>へ変換するのは</a:t>
            </a:r>
            <a:br>
              <a:rPr kumimoji="1" lang="en-US" altLang="ja-JP" dirty="0"/>
            </a:br>
            <a:r>
              <a:rPr kumimoji="1" lang="en-US" altLang="ja-JP" sz="3200" dirty="0" err="1"/>
              <a:t>CSVToArray</a:t>
            </a:r>
            <a:r>
              <a:rPr kumimoji="1" lang="ja-JP" altLang="en-US" dirty="0"/>
              <a:t>クラス。</a:t>
            </a:r>
            <a:endParaRPr kumimoji="1" lang="en-US" altLang="ja-JP" dirty="0"/>
          </a:p>
          <a:p>
            <a:r>
              <a:rPr kumimoji="1" lang="en-US" altLang="ja-JP" sz="3200" dirty="0"/>
              <a:t>Cut</a:t>
            </a:r>
            <a:r>
              <a:rPr kumimoji="1" lang="ja-JP" altLang="en-US" dirty="0"/>
              <a:t>クラス</a:t>
            </a:r>
            <a:r>
              <a:rPr kumimoji="1" lang="en-US" altLang="ja-JP" dirty="0"/>
              <a:t>(static imported)</a:t>
            </a:r>
            <a:r>
              <a:rPr kumimoji="1" lang="ja-JP" altLang="en-US" dirty="0"/>
              <a:t>の</a:t>
            </a:r>
            <a:r>
              <a:rPr kumimoji="1" lang="en-US" altLang="ja-JP" sz="3200" dirty="0" err="1"/>
              <a:t>easyTrim</a:t>
            </a:r>
            <a:br>
              <a:rPr kumimoji="1" lang="en-US" altLang="ja-JP" sz="3200" dirty="0"/>
            </a:br>
            <a:r>
              <a:rPr kumimoji="1" lang="ja-JP" altLang="en-US" dirty="0"/>
              <a:t>メソッドは、</a:t>
            </a:r>
            <a:r>
              <a:rPr lang="en-US" altLang="ja-JP" dirty="0"/>
              <a:t>0</a:t>
            </a:r>
            <a:r>
              <a:rPr lang="ja-JP" altLang="en-US" dirty="0"/>
              <a:t>行</a:t>
            </a:r>
            <a:r>
              <a:rPr lang="en-US" altLang="ja-JP" dirty="0"/>
              <a:t>0</a:t>
            </a:r>
            <a:r>
              <a:rPr lang="ja-JP" altLang="en-US" dirty="0"/>
              <a:t>列から</a:t>
            </a:r>
            <a:r>
              <a:rPr lang="en-US" altLang="ja-JP" dirty="0"/>
              <a:t>(</a:t>
            </a:r>
            <a:r>
              <a:rPr lang="ja-JP" altLang="en-US" dirty="0"/>
              <a:t>最大</a:t>
            </a:r>
            <a:r>
              <a:rPr lang="en-US" altLang="ja-JP" dirty="0"/>
              <a:t>)100</a:t>
            </a:r>
            <a:r>
              <a:rPr lang="ja-JP" altLang="en-US" dirty="0"/>
              <a:t>行</a:t>
            </a:r>
            <a:r>
              <a:rPr lang="en-US" altLang="ja-JP" dirty="0"/>
              <a:t>100</a:t>
            </a:r>
            <a:r>
              <a:rPr lang="ja-JP" altLang="en-US" dirty="0"/>
              <a:t>列を取得し、</a:t>
            </a:r>
            <a:r>
              <a:rPr lang="ja-JP" altLang="en-US" sz="3600" dirty="0"/>
              <a:t>トリミング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283117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C31AF33A-3022-442C-971E-8947C47668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9594"/>
          <a:stretch/>
        </p:blipFill>
        <p:spPr>
          <a:xfrm>
            <a:off x="609600" y="0"/>
            <a:ext cx="10972800" cy="6200078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81CB84A4-3998-459E-8862-6082503DDCC1}"/>
              </a:ext>
            </a:extLst>
          </p:cNvPr>
          <p:cNvSpPr txBox="1"/>
          <p:nvPr/>
        </p:nvSpPr>
        <p:spPr>
          <a:xfrm>
            <a:off x="5319132" y="3858322"/>
            <a:ext cx="572057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/>
              <a:t>Miscellaneous(</a:t>
            </a:r>
            <a:r>
              <a:rPr lang="ja-JP" altLang="en-US" dirty="0"/>
              <a:t>雑務</a:t>
            </a:r>
            <a:r>
              <a:rPr lang="en-US" altLang="ja-JP" dirty="0"/>
              <a:t>)</a:t>
            </a:r>
            <a:r>
              <a:rPr lang="ja-JP" altLang="en-US" dirty="0"/>
              <a:t>クラスの</a:t>
            </a:r>
            <a:r>
              <a:rPr lang="en-US" altLang="ja-JP" sz="3600" dirty="0" err="1"/>
              <a:t>showWithIndex</a:t>
            </a:r>
            <a:r>
              <a:rPr lang="ja-JP" altLang="en-US" dirty="0"/>
              <a:t>メソッドは</a:t>
            </a:r>
            <a:br>
              <a:rPr lang="en-US" altLang="ja-JP" dirty="0"/>
            </a:br>
            <a:r>
              <a:rPr lang="ja-JP" altLang="en-US" dirty="0"/>
              <a:t>空白</a:t>
            </a:r>
            <a:r>
              <a:rPr lang="en-US" altLang="ja-JP" dirty="0"/>
              <a:t>(</a:t>
            </a:r>
            <a:r>
              <a:rPr lang="ja-JP" altLang="en-US" dirty="0"/>
              <a:t>または正規表現にマッチする</a:t>
            </a:r>
            <a:r>
              <a:rPr lang="en-US" altLang="ja-JP" dirty="0"/>
              <a:t>)</a:t>
            </a:r>
            <a:r>
              <a:rPr lang="ja-JP" altLang="en-US" dirty="0"/>
              <a:t>セルを</a:t>
            </a:r>
            <a:endParaRPr lang="en-US" altLang="ja-JP" dirty="0"/>
          </a:p>
          <a:p>
            <a:r>
              <a:rPr lang="ja-JP" altLang="en-US" dirty="0"/>
              <a:t>「</a:t>
            </a:r>
            <a:r>
              <a:rPr lang="en-US" altLang="ja-JP" sz="3600" dirty="0"/>
              <a:t>(</a:t>
            </a:r>
            <a:r>
              <a:rPr lang="ja-JP" altLang="en-US" sz="3600" dirty="0"/>
              <a:t>行</a:t>
            </a:r>
            <a:r>
              <a:rPr lang="en-US" altLang="ja-JP" sz="3600" dirty="0"/>
              <a:t>-</a:t>
            </a:r>
            <a:r>
              <a:rPr lang="ja-JP" altLang="en-US" sz="3600" dirty="0"/>
              <a:t>列</a:t>
            </a:r>
            <a:r>
              <a:rPr lang="en-US" altLang="ja-JP" sz="3600" dirty="0"/>
              <a:t>)</a:t>
            </a:r>
            <a:r>
              <a:rPr lang="ja-JP" altLang="en-US" dirty="0"/>
              <a:t>」形式で書き換えて表示する</a:t>
            </a:r>
            <a:br>
              <a:rPr lang="en-US" altLang="ja-JP" dirty="0"/>
            </a:br>
            <a:endParaRPr kumimoji="1" lang="ja-JP" altLang="en-US" dirty="0"/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FC071DD6-FD42-4995-B147-D3B81C6F672B}"/>
              </a:ext>
            </a:extLst>
          </p:cNvPr>
          <p:cNvSpPr/>
          <p:nvPr/>
        </p:nvSpPr>
        <p:spPr>
          <a:xfrm>
            <a:off x="587141" y="1925053"/>
            <a:ext cx="3975234" cy="42351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215557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472F8F5B-0ECA-42BC-B175-982E59FE2019}"/>
              </a:ext>
            </a:extLst>
          </p:cNvPr>
          <p:cNvSpPr txBox="1"/>
          <p:nvPr/>
        </p:nvSpPr>
        <p:spPr>
          <a:xfrm>
            <a:off x="981307" y="635620"/>
            <a:ext cx="10983952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dirty="0"/>
              <a:t>日付と株価のセル以外</a:t>
            </a:r>
            <a:r>
              <a:rPr lang="ja-JP" altLang="en-US" sz="4400" dirty="0"/>
              <a:t>トリミングし、</a:t>
            </a:r>
            <a:br>
              <a:rPr lang="en-US" altLang="ja-JP" sz="4400" dirty="0"/>
            </a:br>
            <a:r>
              <a:rPr lang="ja-JP" altLang="en-US" sz="4400" dirty="0"/>
              <a:t>左上に詰める</a:t>
            </a:r>
            <a:endParaRPr lang="en-US" altLang="ja-JP" sz="4400" dirty="0"/>
          </a:p>
          <a:p>
            <a:endParaRPr kumimoji="1" lang="en-US" altLang="ja-JP" dirty="0"/>
          </a:p>
          <a:p>
            <a:r>
              <a:rPr kumimoji="1" lang="ja-JP" altLang="en-US" dirty="0"/>
              <a:t>なんてことも出来る</a:t>
            </a:r>
            <a:endParaRPr kumimoji="1" lang="en-US" altLang="ja-JP" dirty="0"/>
          </a:p>
          <a:p>
            <a:endParaRPr lang="en-US" altLang="ja-JP" dirty="0"/>
          </a:p>
          <a:p>
            <a:r>
              <a:rPr lang="en-US" altLang="ja-JP" sz="4400" dirty="0" err="1"/>
              <a:t>Cut.survive</a:t>
            </a:r>
            <a:endParaRPr lang="en-US" altLang="ja-JP" sz="4400" dirty="0"/>
          </a:p>
          <a:p>
            <a:endParaRPr kumimoji="1" lang="en-US" altLang="ja-JP" sz="4400" dirty="0"/>
          </a:p>
          <a:p>
            <a:r>
              <a:rPr kumimoji="1" lang="ja-JP" altLang="en-US" sz="4400" dirty="0"/>
              <a:t>日付と数値のセル･･･正規表現で指定</a:t>
            </a:r>
            <a:br>
              <a:rPr kumimoji="1" lang="en-US" altLang="ja-JP" sz="4400" dirty="0"/>
            </a:br>
            <a:r>
              <a:rPr kumimoji="1" lang="ja-JP" altLang="en-US" dirty="0"/>
              <a:t>この程度、将来的には「データ型」として定義しておくべき</a:t>
            </a:r>
            <a:endParaRPr kumimoji="1" lang="en-US" altLang="ja-JP" sz="4400" dirty="0"/>
          </a:p>
          <a:p>
            <a:endParaRPr kumimoji="1" lang="ja-JP" altLang="en-US" sz="4400" dirty="0"/>
          </a:p>
        </p:txBody>
      </p:sp>
    </p:spTree>
    <p:extLst>
      <p:ext uri="{BB962C8B-B14F-4D97-AF65-F5344CB8AC3E}">
        <p14:creationId xmlns:p14="http://schemas.microsoft.com/office/powerpoint/2010/main" val="4221118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916EEE7-19BA-4B5E-AF1B-B5F254309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DPPPL</a:t>
            </a:r>
            <a:r>
              <a:rPr kumimoji="1" lang="ja-JP" altLang="en-US" dirty="0"/>
              <a:t>でやりたいこと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6A071640-E205-4208-82BB-D261025CEC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r>
              <a:rPr kumimoji="1" lang="ja-JP" altLang="en-US" dirty="0"/>
              <a:t>データの「前前処理」</a:t>
            </a:r>
            <a:endParaRPr kumimoji="1" lang="en-US" altLang="ja-JP" dirty="0"/>
          </a:p>
          <a:p>
            <a:endParaRPr lang="en-US" altLang="ja-JP" dirty="0"/>
          </a:p>
          <a:p>
            <a:r>
              <a:rPr kumimoji="1" lang="ja-JP" altLang="en-US" dirty="0"/>
              <a:t>前前処理とは？→</a:t>
            </a:r>
            <a:r>
              <a:rPr kumimoji="1" lang="en-US" altLang="ja-JP" dirty="0"/>
              <a:t>RapidMiner</a:t>
            </a:r>
            <a:r>
              <a:rPr kumimoji="1" lang="ja-JP" altLang="en-US" dirty="0"/>
              <a:t>でできないような前処理</a:t>
            </a:r>
            <a:endParaRPr kumimoji="1" lang="en-US" altLang="ja-JP" dirty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96978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472F8F5B-0ECA-42BC-B175-982E59FE2019}"/>
              </a:ext>
            </a:extLst>
          </p:cNvPr>
          <p:cNvSpPr txBox="1"/>
          <p:nvPr/>
        </p:nvSpPr>
        <p:spPr>
          <a:xfrm>
            <a:off x="981307" y="635620"/>
            <a:ext cx="10983952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dirty="0"/>
              <a:t>日付</a:t>
            </a:r>
            <a:br>
              <a:rPr kumimoji="1" lang="en-US" altLang="ja-JP" sz="4400" dirty="0"/>
            </a:br>
            <a:r>
              <a:rPr kumimoji="1" lang="ja-JP" altLang="en-US" sz="4400" dirty="0"/>
              <a:t>→</a:t>
            </a:r>
            <a:r>
              <a:rPr kumimoji="1" lang="en-US" altLang="ja-JP" sz="4400" dirty="0" err="1"/>
              <a:t>yyyy</a:t>
            </a:r>
            <a:r>
              <a:rPr kumimoji="1" lang="en-US" altLang="ja-JP" sz="4400" dirty="0"/>
              <a:t>/mm/dd</a:t>
            </a:r>
          </a:p>
          <a:p>
            <a:r>
              <a:rPr lang="ja-JP" altLang="en-US" sz="4400" dirty="0"/>
              <a:t>→</a:t>
            </a:r>
            <a:r>
              <a:rPr lang="en-US" altLang="ja-JP" sz="4400" dirty="0"/>
              <a:t>[0-9]+\\/[0-9]+\\/[0-9]+</a:t>
            </a:r>
          </a:p>
          <a:p>
            <a:endParaRPr kumimoji="1" lang="en-US" altLang="ja-JP" sz="4400" dirty="0"/>
          </a:p>
          <a:p>
            <a:r>
              <a:rPr kumimoji="1" lang="ja-JP" altLang="en-US" sz="4400" dirty="0"/>
              <a:t>株価</a:t>
            </a:r>
            <a:r>
              <a:rPr kumimoji="1" lang="en-US" altLang="ja-JP" sz="4400" dirty="0"/>
              <a:t>(3</a:t>
            </a:r>
            <a:r>
              <a:rPr kumimoji="1" lang="ja-JP" altLang="en-US" sz="4400" dirty="0"/>
              <a:t>桁ごとの区切り無の自然数</a:t>
            </a:r>
            <a:r>
              <a:rPr kumimoji="1" lang="en-US" altLang="ja-JP" sz="4400" dirty="0"/>
              <a:t>)</a:t>
            </a:r>
          </a:p>
          <a:p>
            <a:r>
              <a:rPr kumimoji="1" lang="ja-JP" altLang="en-US" sz="4400" dirty="0"/>
              <a:t>→</a:t>
            </a:r>
            <a:r>
              <a:rPr kumimoji="1" lang="en-US" altLang="ja-JP" sz="4400" dirty="0"/>
              <a:t>[0-9]+</a:t>
            </a:r>
          </a:p>
          <a:p>
            <a:endParaRPr lang="en-US" altLang="ja-JP" sz="4400" dirty="0"/>
          </a:p>
          <a:p>
            <a:r>
              <a:rPr kumimoji="1" lang="ja-JP" altLang="en-US" sz="4400" dirty="0"/>
              <a:t>あわせて</a:t>
            </a:r>
            <a:r>
              <a:rPr kumimoji="1" lang="en-US" altLang="ja-JP" sz="4400" dirty="0"/>
              <a:t>([0-9]+\\/?)+</a:t>
            </a:r>
          </a:p>
        </p:txBody>
      </p:sp>
    </p:spTree>
    <p:extLst>
      <p:ext uri="{BB962C8B-B14F-4D97-AF65-F5344CB8AC3E}">
        <p14:creationId xmlns:p14="http://schemas.microsoft.com/office/powerpoint/2010/main" val="38651356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984BFC3A-205F-4E28-894E-0C8A0E1BD7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357" r="12872" b="1024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0774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472F8F5B-0ECA-42BC-B175-982E59FE2019}"/>
              </a:ext>
            </a:extLst>
          </p:cNvPr>
          <p:cNvSpPr txBox="1"/>
          <p:nvPr/>
        </p:nvSpPr>
        <p:spPr>
          <a:xfrm>
            <a:off x="981307" y="635620"/>
            <a:ext cx="10983952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400" dirty="0"/>
              <a:t>データ連結も簡単！</a:t>
            </a:r>
            <a:endParaRPr lang="en-US" altLang="ja-JP" sz="4400" dirty="0"/>
          </a:p>
          <a:p>
            <a:br>
              <a:rPr lang="en-US" altLang="ja-JP" sz="4400" dirty="0"/>
            </a:br>
            <a:r>
              <a:rPr lang="en-US" altLang="ja-JP" sz="4400" dirty="0"/>
              <a:t>[Up-Right]Joiner</a:t>
            </a:r>
            <a:r>
              <a:rPr lang="ja-JP" altLang="en-US" sz="4400" dirty="0"/>
              <a:t>クラスが利用可能</a:t>
            </a:r>
            <a:br>
              <a:rPr lang="en-US" altLang="ja-JP" sz="4400" dirty="0"/>
            </a:br>
            <a:endParaRPr lang="en-US" altLang="ja-JP" sz="4400" dirty="0"/>
          </a:p>
          <a:p>
            <a:r>
              <a:rPr kumimoji="1" lang="ja-JP" altLang="en-US" sz="4400" dirty="0"/>
              <a:t>これを使って</a:t>
            </a:r>
            <a:endParaRPr kumimoji="1" lang="en-US" altLang="ja-JP" sz="4400" dirty="0"/>
          </a:p>
          <a:p>
            <a:r>
              <a:rPr lang="ja-JP" altLang="en-US" sz="4400" dirty="0"/>
              <a:t>①</a:t>
            </a:r>
            <a:r>
              <a:rPr kumimoji="1" lang="ja-JP" altLang="en-US" sz="4400" dirty="0"/>
              <a:t>メタデータを加えよう</a:t>
            </a:r>
            <a:endParaRPr kumimoji="1" lang="en-US" altLang="ja-JP" sz="4400" dirty="0"/>
          </a:p>
          <a:p>
            <a:r>
              <a:rPr lang="ja-JP" altLang="en-US" sz="4400" dirty="0"/>
              <a:t>②他の株価と連結しよう</a:t>
            </a:r>
            <a:endParaRPr kumimoji="1" lang="en-US" altLang="ja-JP" sz="4400" dirty="0"/>
          </a:p>
        </p:txBody>
      </p:sp>
    </p:spTree>
    <p:extLst>
      <p:ext uri="{BB962C8B-B14F-4D97-AF65-F5344CB8AC3E}">
        <p14:creationId xmlns:p14="http://schemas.microsoft.com/office/powerpoint/2010/main" val="21908500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B57191A9-29D1-4874-89D7-1C0C70501D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878" r="13076" b="10407"/>
          <a:stretch/>
        </p:blipFill>
        <p:spPr>
          <a:xfrm>
            <a:off x="-33454" y="1115128"/>
            <a:ext cx="12198101" cy="5675968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980813F2-0514-48E8-968C-0F4C7E929059}"/>
              </a:ext>
            </a:extLst>
          </p:cNvPr>
          <p:cNvSpPr txBox="1"/>
          <p:nvPr/>
        </p:nvSpPr>
        <p:spPr>
          <a:xfrm>
            <a:off x="3189249" y="178419"/>
            <a:ext cx="72148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800" dirty="0"/>
              <a:t>①メタデータは簡単</a:t>
            </a:r>
          </a:p>
        </p:txBody>
      </p:sp>
    </p:spTree>
    <p:extLst>
      <p:ext uri="{BB962C8B-B14F-4D97-AF65-F5344CB8AC3E}">
        <p14:creationId xmlns:p14="http://schemas.microsoft.com/office/powerpoint/2010/main" val="237083016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980813F2-0514-48E8-968C-0F4C7E929059}"/>
              </a:ext>
            </a:extLst>
          </p:cNvPr>
          <p:cNvSpPr txBox="1"/>
          <p:nvPr/>
        </p:nvSpPr>
        <p:spPr>
          <a:xfrm>
            <a:off x="747132" y="256478"/>
            <a:ext cx="122328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800" dirty="0"/>
              <a:t>②小田急を見た人が見る他の銘柄は？</a:t>
            </a:r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0650DE24-9989-4FDE-9BB6-6F72ADA626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128" t="33821" r="38584" b="45366"/>
          <a:stretch/>
        </p:blipFill>
        <p:spPr>
          <a:xfrm>
            <a:off x="1739590" y="2333277"/>
            <a:ext cx="8303523" cy="2191445"/>
          </a:xfrm>
          <a:prstGeom prst="rect">
            <a:avLst/>
          </a:prstGeom>
        </p:spPr>
      </p:pic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3685F280-0E41-4138-B872-71C41D4E9E23}"/>
              </a:ext>
            </a:extLst>
          </p:cNvPr>
          <p:cNvSpPr txBox="1"/>
          <p:nvPr/>
        </p:nvSpPr>
        <p:spPr>
          <a:xfrm>
            <a:off x="1371601" y="1187156"/>
            <a:ext cx="91514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/>
              <a:t>→</a:t>
            </a:r>
            <a:r>
              <a:rPr kumimoji="1" lang="en-US" altLang="ja-JP" sz="2800" dirty="0"/>
              <a:t>yahoo</a:t>
            </a:r>
            <a:r>
              <a:rPr kumimoji="1" lang="ja-JP" altLang="en-US" sz="2800" dirty="0"/>
              <a:t>ファイナンスの小田急のページに示されてた！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FF6E72EA-764A-4D47-81F6-515A4A087E37}"/>
              </a:ext>
            </a:extLst>
          </p:cNvPr>
          <p:cNvSpPr txBox="1"/>
          <p:nvPr/>
        </p:nvSpPr>
        <p:spPr>
          <a:xfrm>
            <a:off x="1371601" y="4796434"/>
            <a:ext cx="915143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/>
              <a:t>・</a:t>
            </a:r>
            <a:r>
              <a:rPr kumimoji="1" lang="en-US" altLang="ja-JP" sz="2800" dirty="0"/>
              <a:t>1~3</a:t>
            </a:r>
            <a:r>
              <a:rPr kumimoji="1" lang="ja-JP" altLang="en-US" sz="2800" dirty="0"/>
              <a:t>位は見てみたい</a:t>
            </a:r>
            <a:endParaRPr kumimoji="1" lang="en-US" altLang="ja-JP" sz="2800" dirty="0"/>
          </a:p>
          <a:p>
            <a:r>
              <a:rPr lang="ja-JP" altLang="en-US" sz="2800" dirty="0"/>
              <a:t>・子会社である神奈中交</a:t>
            </a:r>
            <a:endParaRPr lang="en-US" altLang="ja-JP" sz="2800" dirty="0"/>
          </a:p>
          <a:p>
            <a:r>
              <a:rPr kumimoji="1" lang="ja-JP" altLang="en-US" sz="2800" dirty="0"/>
              <a:t>・別事業の子会社の競合となり得る東ガスとフォーバル</a:t>
            </a:r>
          </a:p>
        </p:txBody>
      </p:sp>
    </p:spTree>
    <p:extLst>
      <p:ext uri="{BB962C8B-B14F-4D97-AF65-F5344CB8AC3E}">
        <p14:creationId xmlns:p14="http://schemas.microsoft.com/office/powerpoint/2010/main" val="9214619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6">
            <a:extLst>
              <a:ext uri="{FF2B5EF4-FFF2-40B4-BE49-F238E27FC236}">
                <a16:creationId xmlns:a16="http://schemas.microsoft.com/office/drawing/2014/main" id="{D052D1BD-F53A-423E-BB94-E1DA3DE68C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118946" cy="6858000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6E1A884C-0878-4FF5-AEE5-D1453995DF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5296" y="2928822"/>
            <a:ext cx="6876704" cy="153166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23645F63-BBD8-4521-A4A8-E8C40C930C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5296" y="4925636"/>
            <a:ext cx="3227873" cy="1467215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11" name="コネクタ: 曲線 10">
            <a:extLst>
              <a:ext uri="{FF2B5EF4-FFF2-40B4-BE49-F238E27FC236}">
                <a16:creationId xmlns:a16="http://schemas.microsoft.com/office/drawing/2014/main" id="{925148CC-A4BB-4E2B-A702-8D098D09550F}"/>
              </a:ext>
            </a:extLst>
          </p:cNvPr>
          <p:cNvCxnSpPr>
            <a:cxnSpLocks/>
          </p:cNvCxnSpPr>
          <p:nvPr/>
        </p:nvCxnSpPr>
        <p:spPr>
          <a:xfrm flipV="1">
            <a:off x="3423424" y="3010829"/>
            <a:ext cx="1761893" cy="245328"/>
          </a:xfrm>
          <a:prstGeom prst="curvedConnector3">
            <a:avLst>
              <a:gd name="adj1" fmla="val 50000"/>
            </a:avLst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コネクタ: 曲線 14">
            <a:extLst>
              <a:ext uri="{FF2B5EF4-FFF2-40B4-BE49-F238E27FC236}">
                <a16:creationId xmlns:a16="http://schemas.microsoft.com/office/drawing/2014/main" id="{D0A10820-FD25-4F5A-9305-76CEBCF490ED}"/>
              </a:ext>
            </a:extLst>
          </p:cNvPr>
          <p:cNvCxnSpPr>
            <a:cxnSpLocks/>
          </p:cNvCxnSpPr>
          <p:nvPr/>
        </p:nvCxnSpPr>
        <p:spPr>
          <a:xfrm rot="16200000" flipH="1">
            <a:off x="5101684" y="4365702"/>
            <a:ext cx="947857" cy="2"/>
          </a:xfrm>
          <a:prstGeom prst="curvedConnector3">
            <a:avLst>
              <a:gd name="adj1" fmla="val 50000"/>
            </a:avLst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コネクタ: 曲線 19">
            <a:extLst>
              <a:ext uri="{FF2B5EF4-FFF2-40B4-BE49-F238E27FC236}">
                <a16:creationId xmlns:a16="http://schemas.microsoft.com/office/drawing/2014/main" id="{D7B225A7-CB32-4A5C-BEEB-78D5324DD203}"/>
              </a:ext>
            </a:extLst>
          </p:cNvPr>
          <p:cNvCxnSpPr>
            <a:cxnSpLocks/>
          </p:cNvCxnSpPr>
          <p:nvPr/>
        </p:nvCxnSpPr>
        <p:spPr>
          <a:xfrm flipV="1">
            <a:off x="3559473" y="3891774"/>
            <a:ext cx="1625844" cy="356841"/>
          </a:xfrm>
          <a:prstGeom prst="curvedConnector3">
            <a:avLst>
              <a:gd name="adj1" fmla="val 50000"/>
            </a:avLst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F6BD2BE7-2BA8-433B-B975-BC836B8D5BE5}"/>
              </a:ext>
            </a:extLst>
          </p:cNvPr>
          <p:cNvSpPr txBox="1"/>
          <p:nvPr/>
        </p:nvSpPr>
        <p:spPr>
          <a:xfrm>
            <a:off x="7118946" y="2375210"/>
            <a:ext cx="37705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↓最後に</a:t>
            </a:r>
            <a:r>
              <a:rPr kumimoji="1" lang="en-US" altLang="ja-JP" dirty="0" err="1"/>
              <a:t>metaData</a:t>
            </a:r>
            <a:r>
              <a:rPr kumimoji="1" lang="ja-JP" altLang="en-US" dirty="0"/>
              <a:t>の初期化を追加</a:t>
            </a:r>
          </a:p>
        </p:txBody>
      </p:sp>
    </p:spTree>
    <p:extLst>
      <p:ext uri="{BB962C8B-B14F-4D97-AF65-F5344CB8AC3E}">
        <p14:creationId xmlns:p14="http://schemas.microsoft.com/office/powerpoint/2010/main" val="42773182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6E5A58F-A8DB-4170-8BEA-CE0B59362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死ぬほど待つと・・・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02159F5-D366-489B-99F4-3180931FA1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コンソールに表示されるけど、読みにくい泣</a:t>
            </a:r>
            <a:endParaRPr kumimoji="1" lang="en-US" altLang="ja-JP" dirty="0"/>
          </a:p>
          <a:p>
            <a:r>
              <a:rPr lang="ja-JP" altLang="en-US" dirty="0"/>
              <a:t>でも</a:t>
            </a:r>
            <a:r>
              <a:rPr lang="en-US" altLang="ja-JP" dirty="0"/>
              <a:t>toBeShown.csv</a:t>
            </a:r>
            <a:r>
              <a:rPr lang="ja-JP" altLang="en-US" dirty="0"/>
              <a:t>に書き込まれている！</a:t>
            </a:r>
            <a:endParaRPr lang="en-US" altLang="ja-JP" dirty="0"/>
          </a:p>
          <a:p>
            <a:r>
              <a:rPr kumimoji="1" lang="ja-JP" altLang="en-US" dirty="0"/>
              <a:t>そのまま</a:t>
            </a:r>
            <a:r>
              <a:rPr kumimoji="1" lang="en-US" altLang="ja-JP" dirty="0" err="1"/>
              <a:t>rapidminer</a:t>
            </a:r>
            <a:r>
              <a:rPr kumimoji="1" lang="ja-JP" altLang="en-US" dirty="0"/>
              <a:t>に入れることができる！</a:t>
            </a:r>
            <a:endParaRPr kumimoji="1" lang="en-US" altLang="ja-JP" dirty="0"/>
          </a:p>
          <a:p>
            <a:endParaRPr lang="en-US" altLang="ja-JP" dirty="0"/>
          </a:p>
          <a:p>
            <a:r>
              <a:rPr kumimoji="1" lang="ja-JP" altLang="en-US" dirty="0"/>
              <a:t>ごめんなさい、正規表現で小数点を想定していなかった</a:t>
            </a:r>
            <a:br>
              <a:rPr kumimoji="1" lang="en-US" altLang="ja-JP" dirty="0"/>
            </a:br>
            <a:r>
              <a:rPr kumimoji="1" lang="en-US" altLang="ja-JP" dirty="0"/>
              <a:t>(´;ω;</a:t>
            </a:r>
            <a:r>
              <a:rPr kumimoji="1" lang="ja-JP" altLang="en-US" dirty="0"/>
              <a:t>｀</a:t>
            </a:r>
            <a:r>
              <a:rPr kumimoji="1" lang="en-US" altLang="ja-JP" dirty="0"/>
              <a:t>)</a:t>
            </a:r>
            <a:br>
              <a:rPr kumimoji="1" lang="en-US" altLang="ja-JP" dirty="0"/>
            </a:br>
            <a:r>
              <a:rPr kumimoji="1" lang="ja-JP" altLang="en-US" dirty="0"/>
              <a:t>→東ガス情報不足</a:t>
            </a:r>
          </a:p>
        </p:txBody>
      </p:sp>
    </p:spTree>
    <p:extLst>
      <p:ext uri="{BB962C8B-B14F-4D97-AF65-F5344CB8AC3E}">
        <p14:creationId xmlns:p14="http://schemas.microsoft.com/office/powerpoint/2010/main" val="5876608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A21F8DA2-D7AA-4CE2-BE17-AC2716B8AA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326" t="9756" r="19377" b="15448"/>
          <a:stretch/>
        </p:blipFill>
        <p:spPr>
          <a:xfrm>
            <a:off x="0" y="0"/>
            <a:ext cx="8162694" cy="6125350"/>
          </a:xfrm>
          <a:prstGeom prst="rect">
            <a:avLst/>
          </a:prstGeom>
        </p:spPr>
      </p:pic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815E321C-7B29-48EE-B856-3325CDDE7A44}"/>
              </a:ext>
            </a:extLst>
          </p:cNvPr>
          <p:cNvSpPr txBox="1"/>
          <p:nvPr/>
        </p:nvSpPr>
        <p:spPr>
          <a:xfrm>
            <a:off x="8430323" y="3813717"/>
            <a:ext cx="341632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/>
              <a:t>一発で分かって</a:t>
            </a:r>
            <a:br>
              <a:rPr kumimoji="1" lang="en-US" altLang="ja-JP" sz="2800" dirty="0"/>
            </a:br>
            <a:r>
              <a:rPr kumimoji="1" lang="ja-JP" altLang="en-US" sz="2800" dirty="0"/>
              <a:t>　　　　もらえる！</a:t>
            </a:r>
          </a:p>
        </p:txBody>
      </p:sp>
    </p:spTree>
    <p:extLst>
      <p:ext uri="{BB962C8B-B14F-4D97-AF65-F5344CB8AC3E}">
        <p14:creationId xmlns:p14="http://schemas.microsoft.com/office/powerpoint/2010/main" val="413583456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815E321C-7B29-48EE-B856-3325CDDE7A44}"/>
              </a:ext>
            </a:extLst>
          </p:cNvPr>
          <p:cNvSpPr txBox="1"/>
          <p:nvPr/>
        </p:nvSpPr>
        <p:spPr>
          <a:xfrm>
            <a:off x="8430323" y="3813717"/>
            <a:ext cx="269817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/>
              <a:t>(</a:t>
            </a:r>
            <a:r>
              <a:rPr kumimoji="1" lang="ja-JP" altLang="en-US" sz="2800" dirty="0"/>
              <a:t>発見</a:t>
            </a:r>
            <a:r>
              <a:rPr kumimoji="1" lang="en-US" altLang="ja-JP" sz="2800" dirty="0"/>
              <a:t>)</a:t>
            </a:r>
          </a:p>
          <a:p>
            <a:r>
              <a:rPr kumimoji="1" lang="ja-JP" altLang="en-US" sz="2800" dirty="0"/>
              <a:t>日付型は便利！</a:t>
            </a: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24C789B0-EA9E-4990-850C-346FE29246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140" t="10407" r="19275" b="15935"/>
          <a:stretch/>
        </p:blipFill>
        <p:spPr>
          <a:xfrm>
            <a:off x="0" y="0"/>
            <a:ext cx="8443320" cy="6311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4203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77DC9885-A122-480F-81E4-D7865AC0E4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270" t="24878" r="28015" b="58700"/>
          <a:stretch/>
        </p:blipFill>
        <p:spPr>
          <a:xfrm>
            <a:off x="1222917" y="1773043"/>
            <a:ext cx="9497296" cy="2180063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7C34247-7268-4B75-959D-99F98F31AD2C}"/>
              </a:ext>
            </a:extLst>
          </p:cNvPr>
          <p:cNvSpPr txBox="1"/>
          <p:nvPr/>
        </p:nvSpPr>
        <p:spPr>
          <a:xfrm>
            <a:off x="1784195" y="4493940"/>
            <a:ext cx="55979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/>
              <a:t>何が欠けていますか？</a:t>
            </a:r>
            <a:endParaRPr kumimoji="1" lang="ja-JP" altLang="en-US" sz="4000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52448AB5-BB64-4A9E-A0AC-DE7B72A57D8D}"/>
              </a:ext>
            </a:extLst>
          </p:cNvPr>
          <p:cNvSpPr txBox="1"/>
          <p:nvPr/>
        </p:nvSpPr>
        <p:spPr>
          <a:xfrm rot="10800000">
            <a:off x="4477301" y="6363629"/>
            <a:ext cx="7471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res</a:t>
            </a:r>
            <a:r>
              <a:rPr kumimoji="1" lang="ja-JP" altLang="en-US" dirty="0"/>
              <a:t>ポートへの接続</a:t>
            </a:r>
          </a:p>
        </p:txBody>
      </p:sp>
    </p:spTree>
    <p:extLst>
      <p:ext uri="{BB962C8B-B14F-4D97-AF65-F5344CB8AC3E}">
        <p14:creationId xmlns:p14="http://schemas.microsoft.com/office/powerpoint/2010/main" val="20963647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3393B91C-9BC2-46BF-A818-4C4811D8CB8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259" t="33951" r="10108" b="39012"/>
          <a:stretch/>
        </p:blipFill>
        <p:spPr>
          <a:xfrm>
            <a:off x="524933" y="279399"/>
            <a:ext cx="11190885" cy="2345268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90A71D39-E7C1-456B-96A2-F2BEFBC633D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326" t="15185" r="8951" b="51481"/>
          <a:stretch/>
        </p:blipFill>
        <p:spPr>
          <a:xfrm>
            <a:off x="524933" y="2734733"/>
            <a:ext cx="11121253" cy="2734734"/>
          </a:xfrm>
          <a:prstGeom prst="rect">
            <a:avLst/>
          </a:prstGeom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EBA0276F-0666-48F8-B673-7BCEDFFCAEF3}"/>
              </a:ext>
            </a:extLst>
          </p:cNvPr>
          <p:cNvSpPr txBox="1"/>
          <p:nvPr/>
        </p:nvSpPr>
        <p:spPr>
          <a:xfrm>
            <a:off x="795867" y="5469467"/>
            <a:ext cx="50738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モデル関数を生成する</a:t>
            </a:r>
            <a:r>
              <a:rPr kumimoji="1" lang="en-US" altLang="ja-JP" dirty="0"/>
              <a:t>CNN</a:t>
            </a:r>
            <a:r>
              <a:rPr kumimoji="1" lang="ja-JP" altLang="en-US" dirty="0"/>
              <a:t>を作ってみたいかも</a:t>
            </a:r>
            <a:br>
              <a:rPr kumimoji="1" lang="en-US" altLang="ja-JP" dirty="0"/>
            </a:br>
            <a:r>
              <a:rPr kumimoji="1" lang="en-US" altLang="ja-JP" dirty="0"/>
              <a:t>(DPPPL</a:t>
            </a:r>
            <a:r>
              <a:rPr kumimoji="1" lang="ja-JP" altLang="en-US" dirty="0"/>
              <a:t>で簡単に</a:t>
            </a:r>
            <a:r>
              <a:rPr kumimoji="1" lang="en-US" altLang="ja-JP" dirty="0"/>
              <a:t>CNN</a:t>
            </a:r>
            <a:r>
              <a:rPr kumimoji="1" lang="ja-JP" altLang="en-US" dirty="0"/>
              <a:t>ができれば面白い</a:t>
            </a:r>
            <a:r>
              <a:rPr kumimoji="1" lang="en-US" altLang="ja-JP" dirty="0"/>
              <a:t>)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8653815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3A02CA4F-F1A2-49C1-86AA-100C0BE44B4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339" t="50000" r="23239" b="43740"/>
          <a:stretch/>
        </p:blipFill>
        <p:spPr>
          <a:xfrm>
            <a:off x="1468244" y="2997980"/>
            <a:ext cx="9255511" cy="704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99346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45FA45E-3C26-47C3-B4AF-36B91DB0C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反省と今後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EDDBF29-DAD5-4D41-BC5F-855AB88794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ja-JP" dirty="0"/>
              <a:t>4</a:t>
            </a:r>
            <a:r>
              <a:rPr lang="ja-JP" altLang="en-US" dirty="0"/>
              <a:t>値平均をとってもほぼ変わらず・・・</a:t>
            </a:r>
            <a:endParaRPr lang="en-US" altLang="ja-JP" dirty="0"/>
          </a:p>
          <a:p>
            <a:endParaRPr kumimoji="1" lang="en-US" altLang="ja-JP" dirty="0"/>
          </a:p>
          <a:p>
            <a:r>
              <a:rPr lang="ja-JP" altLang="en-US" dirty="0"/>
              <a:t>今後は</a:t>
            </a:r>
            <a:r>
              <a:rPr lang="en-US" altLang="ja-JP" dirty="0"/>
              <a:t>DPPPL</a:t>
            </a:r>
            <a:r>
              <a:rPr lang="ja-JP" altLang="en-US" dirty="0"/>
              <a:t>に日付型を用意したい</a:t>
            </a:r>
            <a:endParaRPr lang="en-US" altLang="ja-JP" dirty="0"/>
          </a:p>
          <a:p>
            <a:pPr marL="0" indent="0">
              <a:buNone/>
            </a:pPr>
            <a:r>
              <a:rPr kumimoji="1" lang="ja-JP" altLang="en-US" dirty="0"/>
              <a:t>  </a:t>
            </a:r>
            <a:r>
              <a:rPr kumimoji="1" lang="en-US" altLang="ja-JP" dirty="0"/>
              <a:t>(</a:t>
            </a:r>
            <a:r>
              <a:rPr kumimoji="1" lang="ja-JP" altLang="en-US" dirty="0"/>
              <a:t>ずらして連結</a:t>
            </a:r>
            <a:r>
              <a:rPr kumimoji="1" lang="en-US" altLang="ja-JP" dirty="0"/>
              <a:t>)</a:t>
            </a:r>
          </a:p>
          <a:p>
            <a:pPr marL="0" indent="0">
              <a:buNone/>
            </a:pPr>
            <a:endParaRPr lang="en-US" altLang="ja-JP" dirty="0"/>
          </a:p>
          <a:p>
            <a:r>
              <a:rPr kumimoji="1" lang="ja-JP" altLang="en-US" dirty="0"/>
              <a:t>現在上野駅</a:t>
            </a:r>
            <a:r>
              <a:rPr kumimoji="1" lang="en-US" altLang="ja-JP" dirty="0"/>
              <a:t>(10:16)</a:t>
            </a:r>
            <a:r>
              <a:rPr kumimoji="1" lang="ja-JP" altLang="en-US" dirty="0"/>
              <a:t>で、約</a:t>
            </a:r>
            <a:r>
              <a:rPr kumimoji="1" lang="en-US" altLang="ja-JP" dirty="0"/>
              <a:t>8000</a:t>
            </a:r>
            <a:r>
              <a:rPr kumimoji="1" lang="ja-JP" altLang="en-US" dirty="0"/>
              <a:t>行すべてのデータの分析を開始</a:t>
            </a:r>
            <a:br>
              <a:rPr kumimoji="1" lang="en-US" altLang="ja-JP" dirty="0"/>
            </a:br>
            <a:r>
              <a:rPr kumimoji="1" lang="en-US" altLang="ja-JP" dirty="0"/>
              <a:t>(</a:t>
            </a:r>
            <a:r>
              <a:rPr kumimoji="1" lang="ja-JP" altLang="en-US" dirty="0"/>
              <a:t>最初の約</a:t>
            </a:r>
            <a:r>
              <a:rPr kumimoji="1" lang="en-US" altLang="ja-JP" dirty="0"/>
              <a:t>80</a:t>
            </a:r>
            <a:r>
              <a:rPr kumimoji="1" lang="ja-JP" altLang="en-US" dirty="0"/>
              <a:t>倍</a:t>
            </a:r>
            <a:r>
              <a:rPr kumimoji="1" lang="en-US" altLang="ja-JP" dirty="0"/>
              <a:t>)</a:t>
            </a:r>
            <a:r>
              <a:rPr kumimoji="1" lang="ja-JP" altLang="en-US" dirty="0"/>
              <a:t>。もちろん小数点も受理</a:t>
            </a:r>
            <a:r>
              <a:rPr lang="ja-JP" altLang="en-US" dirty="0"/>
              <a:t>！</a:t>
            </a:r>
            <a:br>
              <a:rPr lang="en-US" altLang="ja-JP" dirty="0"/>
            </a:br>
            <a:r>
              <a:rPr lang="ja-JP" altLang="en-US" dirty="0"/>
              <a:t>→北千住到着</a:t>
            </a:r>
            <a:r>
              <a:rPr lang="en-US" altLang="ja-JP" dirty="0"/>
              <a:t>(10:32)</a:t>
            </a:r>
            <a:r>
              <a:rPr lang="ja-JP" altLang="en-US" dirty="0"/>
              <a:t>で</a:t>
            </a:r>
            <a:r>
              <a:rPr lang="en-US" altLang="ja-JP" dirty="0"/>
              <a:t>4/7</a:t>
            </a:r>
            <a:br>
              <a:rPr lang="en-US" altLang="ja-JP" dirty="0"/>
            </a:br>
            <a:r>
              <a:rPr lang="ja-JP" altLang="en-US" dirty="0"/>
              <a:t>終了は</a:t>
            </a:r>
            <a:r>
              <a:rPr lang="en-US" altLang="ja-JP" dirty="0"/>
              <a:t>11:07</a:t>
            </a:r>
            <a:r>
              <a:rPr lang="ja-JP" altLang="en-US" dirty="0"/>
              <a:t>。</a:t>
            </a:r>
            <a:r>
              <a:rPr lang="en-US" altLang="ja-JP" dirty="0"/>
              <a:t>battery</a:t>
            </a:r>
            <a:r>
              <a:rPr lang="ja-JP" altLang="en-US" dirty="0"/>
              <a:t>は</a:t>
            </a:r>
            <a:r>
              <a:rPr lang="en-US" altLang="ja-JP" dirty="0"/>
              <a:t>30%</a:t>
            </a:r>
            <a:r>
              <a:rPr lang="ja-JP" altLang="en-US" dirty="0"/>
              <a:t>以上消費</a:t>
            </a:r>
            <a:br>
              <a:rPr lang="en-US" altLang="ja-JP" dirty="0"/>
            </a:br>
            <a:r>
              <a:rPr lang="en-US" altLang="ja-JP" dirty="0"/>
              <a:t>toBeShown.csv</a:t>
            </a:r>
            <a:r>
              <a:rPr lang="ja-JP" altLang="en-US" dirty="0"/>
              <a:t>は</a:t>
            </a:r>
            <a:r>
              <a:rPr lang="en-US" altLang="ja-JP"/>
              <a:t>2MB</a:t>
            </a:r>
            <a:endParaRPr lang="en-US" altLang="ja-JP" dirty="0"/>
          </a:p>
          <a:p>
            <a:r>
              <a:rPr lang="en-US" altLang="ja-JP" dirty="0"/>
              <a:t>[0-9]+(\\.[0-9]+)?</a:t>
            </a:r>
          </a:p>
          <a:p>
            <a:r>
              <a:rPr kumimoji="1" lang="ja-JP" altLang="en-US" dirty="0"/>
              <a:t>もしかすると時間よりパソコンの充電がやばいかも笑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51080378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0C41BA5-6264-4DC5-B3CF-64F87BC51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53846C8-8327-4341-A3A8-13578121C5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10D17E05-BB88-46AE-8ED8-ED1566B0A0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7" t="52358" r="60840" b="15610"/>
          <a:stretch/>
        </p:blipFill>
        <p:spPr>
          <a:xfrm>
            <a:off x="838200" y="1438506"/>
            <a:ext cx="8238317" cy="4237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7506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D019F803-95CA-47E4-AD03-2132F838EB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35" t="25679" r="35185" b="57827"/>
          <a:stretch/>
        </p:blipFill>
        <p:spPr>
          <a:xfrm>
            <a:off x="796007" y="423332"/>
            <a:ext cx="10599986" cy="1794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1154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0CCD3921-358B-42E5-8532-B9ED2E033B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963" t="34074" r="66821" b="31111"/>
          <a:stretch/>
        </p:blipFill>
        <p:spPr>
          <a:xfrm>
            <a:off x="745065" y="0"/>
            <a:ext cx="2949823" cy="3175000"/>
          </a:xfrm>
          <a:prstGeom prst="rect">
            <a:avLst/>
          </a:prstGeom>
        </p:spPr>
      </p:pic>
      <p:graphicFrame>
        <p:nvGraphicFramePr>
          <p:cNvPr id="2" name="表 1">
            <a:extLst>
              <a:ext uri="{FF2B5EF4-FFF2-40B4-BE49-F238E27FC236}">
                <a16:creationId xmlns:a16="http://schemas.microsoft.com/office/drawing/2014/main" id="{EF392E9D-C4EE-430E-ACA3-7DF893484B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0035548"/>
              </p:ext>
            </p:extLst>
          </p:nvPr>
        </p:nvGraphicFramePr>
        <p:xfrm>
          <a:off x="4047067" y="719666"/>
          <a:ext cx="6112932" cy="1112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286000">
                  <a:extLst>
                    <a:ext uri="{9D8B030D-6E8A-4147-A177-3AD203B41FA5}">
                      <a16:colId xmlns:a16="http://schemas.microsoft.com/office/drawing/2014/main" val="1157763832"/>
                    </a:ext>
                  </a:extLst>
                </a:gridCol>
                <a:gridCol w="1789288">
                  <a:extLst>
                    <a:ext uri="{9D8B030D-6E8A-4147-A177-3AD203B41FA5}">
                      <a16:colId xmlns:a16="http://schemas.microsoft.com/office/drawing/2014/main" val="2121189733"/>
                    </a:ext>
                  </a:extLst>
                </a:gridCol>
                <a:gridCol w="2037644">
                  <a:extLst>
                    <a:ext uri="{9D8B030D-6E8A-4147-A177-3AD203B41FA5}">
                      <a16:colId xmlns:a16="http://schemas.microsoft.com/office/drawing/2014/main" val="23203702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/>
                        <a:t>生存  ﾀｲﾀﾆｯｸ＼</a:t>
                      </a:r>
                      <a:r>
                        <a:rPr kumimoji="1" lang="en-US" altLang="ja-JP" dirty="0"/>
                        <a:t>AED</a:t>
                      </a:r>
                      <a:endParaRPr kumimoji="1" lang="ja-JP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/>
                        <a:t>死亡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/>
                        <a:t>生存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54284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/>
                        <a:t>生存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/>
                        <a:t>死亡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/>
                        <a:t>生存</a:t>
                      </a:r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836481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/>
                        <a:t>死亡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/>
                        <a:t>死亡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/>
                        <a:t>死亡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18326414"/>
                  </a:ext>
                </a:extLst>
              </a:tr>
            </a:tbl>
          </a:graphicData>
        </a:graphic>
      </p:graphicFrame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36E7F0C8-6D78-4C89-BC80-AC22E2B755E2}"/>
              </a:ext>
            </a:extLst>
          </p:cNvPr>
          <p:cNvSpPr txBox="1"/>
          <p:nvPr/>
        </p:nvSpPr>
        <p:spPr>
          <a:xfrm>
            <a:off x="3953933" y="2269066"/>
            <a:ext cx="6815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両方生きながらえないと結局死ぬ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9D186F9A-5F4C-4760-A038-2B6EB766E16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3812" t="34321" r="67747" b="32222"/>
          <a:stretch/>
        </p:blipFill>
        <p:spPr>
          <a:xfrm>
            <a:off x="855130" y="2587596"/>
            <a:ext cx="2607735" cy="2956887"/>
          </a:xfrm>
          <a:prstGeom prst="rect">
            <a:avLst/>
          </a:prstGeom>
        </p:spPr>
      </p:pic>
      <p:graphicFrame>
        <p:nvGraphicFramePr>
          <p:cNvPr id="7" name="表 6">
            <a:extLst>
              <a:ext uri="{FF2B5EF4-FFF2-40B4-BE49-F238E27FC236}">
                <a16:creationId xmlns:a16="http://schemas.microsoft.com/office/drawing/2014/main" id="{A1BE924E-5A11-4A97-B59C-B87A93F063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8462737"/>
              </p:ext>
            </p:extLst>
          </p:nvPr>
        </p:nvGraphicFramePr>
        <p:xfrm>
          <a:off x="4047067" y="3075278"/>
          <a:ext cx="6112932" cy="1112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286000">
                  <a:extLst>
                    <a:ext uri="{9D8B030D-6E8A-4147-A177-3AD203B41FA5}">
                      <a16:colId xmlns:a16="http://schemas.microsoft.com/office/drawing/2014/main" val="1157763832"/>
                    </a:ext>
                  </a:extLst>
                </a:gridCol>
                <a:gridCol w="1789288">
                  <a:extLst>
                    <a:ext uri="{9D8B030D-6E8A-4147-A177-3AD203B41FA5}">
                      <a16:colId xmlns:a16="http://schemas.microsoft.com/office/drawing/2014/main" val="2121189733"/>
                    </a:ext>
                  </a:extLst>
                </a:gridCol>
                <a:gridCol w="2037644">
                  <a:extLst>
                    <a:ext uri="{9D8B030D-6E8A-4147-A177-3AD203B41FA5}">
                      <a16:colId xmlns:a16="http://schemas.microsoft.com/office/drawing/2014/main" val="23203702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/>
                        <a:t>性別  ﾀｲﾀﾆｯｸ＼</a:t>
                      </a:r>
                      <a:r>
                        <a:rPr kumimoji="1" lang="en-US" altLang="ja-JP" dirty="0"/>
                        <a:t>AED</a:t>
                      </a:r>
                      <a:endParaRPr kumimoji="1" lang="ja-JP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/>
                        <a:t>女性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/>
                        <a:t>男性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54284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/>
                        <a:t>女性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/>
                        <a:t>有効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solidFill>
                            <a:srgbClr val="FF0000"/>
                          </a:solidFill>
                        </a:rPr>
                        <a:t>無効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836481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/>
                        <a:t>男性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solidFill>
                            <a:srgbClr val="FF0000"/>
                          </a:solidFill>
                        </a:rPr>
                        <a:t>無効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/>
                        <a:t>有効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18326414"/>
                  </a:ext>
                </a:extLst>
              </a:tr>
            </a:tbl>
          </a:graphicData>
        </a:graphic>
      </p:graphicFrame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2794BAF1-BC5D-4A2B-8B6F-AEA73B2A272A}"/>
              </a:ext>
            </a:extLst>
          </p:cNvPr>
          <p:cNvSpPr txBox="1"/>
          <p:nvPr/>
        </p:nvSpPr>
        <p:spPr>
          <a:xfrm>
            <a:off x="3953932" y="4440012"/>
            <a:ext cx="6815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性別･･･同一人物なら一致</a:t>
            </a:r>
          </a:p>
        </p:txBody>
      </p:sp>
      <p:graphicFrame>
        <p:nvGraphicFramePr>
          <p:cNvPr id="9" name="表 8">
            <a:extLst>
              <a:ext uri="{FF2B5EF4-FFF2-40B4-BE49-F238E27FC236}">
                <a16:creationId xmlns:a16="http://schemas.microsoft.com/office/drawing/2014/main" id="{673738D6-D2F2-4418-988E-DCE86C5749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879412"/>
              </p:ext>
            </p:extLst>
          </p:nvPr>
        </p:nvGraphicFramePr>
        <p:xfrm>
          <a:off x="4047067" y="5061558"/>
          <a:ext cx="6112932" cy="1112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286000">
                  <a:extLst>
                    <a:ext uri="{9D8B030D-6E8A-4147-A177-3AD203B41FA5}">
                      <a16:colId xmlns:a16="http://schemas.microsoft.com/office/drawing/2014/main" val="1157763832"/>
                    </a:ext>
                  </a:extLst>
                </a:gridCol>
                <a:gridCol w="1789288">
                  <a:extLst>
                    <a:ext uri="{9D8B030D-6E8A-4147-A177-3AD203B41FA5}">
                      <a16:colId xmlns:a16="http://schemas.microsoft.com/office/drawing/2014/main" val="2121189733"/>
                    </a:ext>
                  </a:extLst>
                </a:gridCol>
                <a:gridCol w="2037644">
                  <a:extLst>
                    <a:ext uri="{9D8B030D-6E8A-4147-A177-3AD203B41FA5}">
                      <a16:colId xmlns:a16="http://schemas.microsoft.com/office/drawing/2014/main" val="23203702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/>
                        <a:t>生存  ﾀｲﾀﾆｯｸ＼</a:t>
                      </a:r>
                      <a:r>
                        <a:rPr kumimoji="1" lang="en-US" altLang="ja-JP" dirty="0"/>
                        <a:t>AED</a:t>
                      </a:r>
                      <a:endParaRPr kumimoji="1" lang="ja-JP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/>
                        <a:t>死亡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/>
                        <a:t>生存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54284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/>
                        <a:t>生存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/>
                        <a:t>死亡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836481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/>
                        <a:t>死亡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/>
                        <a:t>死亡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183264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157463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D019F803-95CA-47E4-AD03-2132F838EB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35" t="25679" r="35185" b="29506"/>
          <a:stretch/>
        </p:blipFill>
        <p:spPr>
          <a:xfrm>
            <a:off x="796007" y="423332"/>
            <a:ext cx="10599986" cy="4876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77536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D556600-A6F8-481E-9E53-6DBAB4DF2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prolog</a:t>
            </a:r>
            <a:endParaRPr kumimoji="1" lang="ja-JP" altLang="en-US" dirty="0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CA66B187-A648-4EFF-A104-3CF71DA1E3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</p:spPr>
        <p:txBody>
          <a:bodyPr vert="horz">
            <a:normAutofit lnSpcReduction="10000"/>
          </a:bodyPr>
          <a:lstStyle/>
          <a:p>
            <a:r>
              <a:rPr kumimoji="1" lang="ja-JP" altLang="en-US" dirty="0"/>
              <a:t>論理型プログラミング言語</a:t>
            </a:r>
            <a:endParaRPr kumimoji="1" lang="en-US" altLang="ja-JP" dirty="0"/>
          </a:p>
          <a:p>
            <a:endParaRPr lang="en-US" altLang="ja-JP" dirty="0"/>
          </a:p>
          <a:p>
            <a:r>
              <a:rPr kumimoji="1" lang="ja-JP" altLang="en-US" dirty="0"/>
              <a:t>⇔普段我々が使う「手続き型言語」</a:t>
            </a:r>
            <a:endParaRPr kumimoji="1" lang="en-US" altLang="ja-JP" dirty="0"/>
          </a:p>
          <a:p>
            <a:endParaRPr lang="en-US" altLang="ja-JP" dirty="0"/>
          </a:p>
          <a:p>
            <a:r>
              <a:rPr lang="ja-JP" altLang="en-US" dirty="0"/>
              <a:t>例</a:t>
            </a:r>
            <a:r>
              <a:rPr lang="en-US" altLang="ja-JP" dirty="0"/>
              <a:t>: </a:t>
            </a:r>
            <a:br>
              <a:rPr lang="en-US" altLang="ja-JP" dirty="0"/>
            </a:br>
            <a:r>
              <a:rPr lang="ja-JP" altLang="en-US" dirty="0"/>
              <a:t>長方形の各頂点が直角である</a:t>
            </a:r>
            <a:br>
              <a:rPr lang="en-US" altLang="ja-JP" dirty="0"/>
            </a:br>
            <a:r>
              <a:rPr lang="ja-JP" altLang="en-US" dirty="0"/>
              <a:t>正方形は長方形である</a:t>
            </a:r>
            <a:br>
              <a:rPr lang="en-US" altLang="ja-JP" dirty="0"/>
            </a:br>
            <a:r>
              <a:rPr lang="ja-JP" altLang="en-US" dirty="0"/>
              <a:t>ひし形は長方形ではない</a:t>
            </a:r>
            <a:br>
              <a:rPr lang="en-US" altLang="ja-JP" dirty="0"/>
            </a:br>
            <a:r>
              <a:rPr lang="ja-JP" altLang="en-US" dirty="0"/>
              <a:t>各頂点が直角なのは？</a:t>
            </a:r>
            <a:br>
              <a:rPr lang="en-US" altLang="ja-JP" dirty="0"/>
            </a:br>
            <a:r>
              <a:rPr lang="ja-JP" altLang="en-US" dirty="0"/>
              <a:t>→長方形、正方形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8935052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D556600-A6F8-481E-9E53-6DBAB4DF2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prolog</a:t>
            </a:r>
            <a:endParaRPr kumimoji="1" lang="ja-JP" altLang="en-US" dirty="0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CA66B187-A648-4EFF-A104-3CF71DA1E3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</p:spPr>
        <p:txBody>
          <a:bodyPr vert="horz">
            <a:normAutofit/>
          </a:bodyPr>
          <a:lstStyle/>
          <a:p>
            <a:r>
              <a:rPr kumimoji="1" lang="ja-JP" altLang="en-US" dirty="0"/>
              <a:t>妄想</a:t>
            </a:r>
            <a:br>
              <a:rPr kumimoji="1" lang="en-US" altLang="ja-JP" dirty="0"/>
            </a:br>
            <a:br>
              <a:rPr kumimoji="1" lang="en-US" altLang="ja-JP" dirty="0"/>
            </a:br>
            <a:r>
              <a:rPr kumimoji="1" lang="ja-JP" altLang="en-US" dirty="0"/>
              <a:t>親子関係も扱えるのだから、</a:t>
            </a:r>
            <a:br>
              <a:rPr kumimoji="1" lang="en-US" altLang="ja-JP" dirty="0"/>
            </a:br>
            <a:br>
              <a:rPr kumimoji="1" lang="en-US" altLang="ja-JP" dirty="0"/>
            </a:br>
            <a:r>
              <a:rPr kumimoji="1" lang="ja-JP" altLang="en-US" dirty="0"/>
              <a:t>フェルミ推定もできそう！</a:t>
            </a:r>
            <a:br>
              <a:rPr kumimoji="1" lang="en-US" altLang="ja-JP" dirty="0"/>
            </a:br>
            <a:br>
              <a:rPr kumimoji="1" lang="en-US" altLang="ja-JP" dirty="0"/>
            </a:br>
            <a:r>
              <a:rPr kumimoji="1" lang="ja-JP" altLang="en-US" dirty="0"/>
              <a:t>→「このデータから何がわかりうるか」や</a:t>
            </a:r>
            <a:br>
              <a:rPr kumimoji="1" lang="en-US" altLang="ja-JP" dirty="0"/>
            </a:br>
            <a:r>
              <a:rPr kumimoji="1" lang="ja-JP" altLang="en-US" dirty="0"/>
              <a:t>「次はどんなデータがあると、情報量</a:t>
            </a:r>
            <a:r>
              <a:rPr kumimoji="1" lang="en-US" altLang="ja-JP" dirty="0"/>
              <a:t>(</a:t>
            </a:r>
            <a:r>
              <a:rPr kumimoji="1" lang="ja-JP" altLang="en-US" dirty="0"/>
              <a:t>驚き</a:t>
            </a:r>
            <a:r>
              <a:rPr kumimoji="1" lang="en-US" altLang="ja-JP" dirty="0"/>
              <a:t>)</a:t>
            </a:r>
            <a:r>
              <a:rPr kumimoji="1" lang="ja-JP" altLang="en-US" dirty="0"/>
              <a:t>が大きいか」</a:t>
            </a:r>
            <a:br>
              <a:rPr kumimoji="1" lang="en-US" altLang="ja-JP" dirty="0"/>
            </a:br>
            <a:r>
              <a:rPr kumimoji="1" lang="ja-JP" altLang="en-US" dirty="0"/>
              <a:t>などが</a:t>
            </a:r>
            <a:br>
              <a:rPr kumimoji="1" lang="en-US" altLang="ja-JP" dirty="0"/>
            </a:br>
            <a:r>
              <a:rPr kumimoji="1" lang="ja-JP" altLang="en-US" dirty="0"/>
              <a:t>「前前処理」でわかるかも！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3477164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D556600-A6F8-481E-9E53-6DBAB4DF2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設計中の</a:t>
            </a:r>
            <a:r>
              <a:rPr kumimoji="1" lang="en-US" altLang="ja-JP" dirty="0"/>
              <a:t>DPPPL</a:t>
            </a:r>
            <a:r>
              <a:rPr kumimoji="1" lang="ja-JP" altLang="en-US" dirty="0"/>
              <a:t>を試そう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CA66B187-A648-4EFF-A104-3CF71DA1E3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</p:spPr>
        <p:txBody>
          <a:bodyPr vert="horz">
            <a:normAutofit/>
          </a:bodyPr>
          <a:lstStyle/>
          <a:p>
            <a:r>
              <a:rPr kumimoji="1" lang="ja-JP" altLang="en-US" dirty="0"/>
              <a:t>まだ</a:t>
            </a:r>
            <a:r>
              <a:rPr kumimoji="1" lang="en-US" altLang="ja-JP" dirty="0"/>
              <a:t>Java</a:t>
            </a:r>
            <a:r>
              <a:rPr kumimoji="1" lang="ja-JP" altLang="en-US" dirty="0"/>
              <a:t>プログラム</a:t>
            </a:r>
            <a:endParaRPr kumimoji="1" lang="en-US" altLang="ja-JP" dirty="0"/>
          </a:p>
          <a:p>
            <a:endParaRPr lang="en-US" altLang="ja-JP" dirty="0"/>
          </a:p>
          <a:p>
            <a:r>
              <a:rPr lang="ja-JP" altLang="en-US" dirty="0"/>
              <a:t>各クラスに整理してある</a:t>
            </a:r>
            <a:endParaRPr lang="en-US" altLang="ja-JP" dirty="0"/>
          </a:p>
          <a:p>
            <a:endParaRPr lang="en-US" altLang="ja-JP" dirty="0"/>
          </a:p>
          <a:p>
            <a:r>
              <a:rPr lang="ja-JP" altLang="en-US" dirty="0"/>
              <a:t>オリジナル言語→</a:t>
            </a:r>
            <a:r>
              <a:rPr lang="en-US" altLang="ja-JP" dirty="0"/>
              <a:t>XML</a:t>
            </a:r>
            <a:r>
              <a:rPr lang="ja-JP" altLang="en-US" dirty="0"/>
              <a:t>→</a:t>
            </a:r>
            <a:r>
              <a:rPr lang="en-US" altLang="ja-JP" dirty="0" err="1"/>
              <a:t>JavaCC</a:t>
            </a:r>
            <a:r>
              <a:rPr lang="ja-JP" altLang="en-US" dirty="0"/>
              <a:t>で各クラスの呼び出し</a:t>
            </a:r>
            <a:br>
              <a:rPr lang="en-US" altLang="ja-JP" dirty="0"/>
            </a:br>
            <a:r>
              <a:rPr lang="en-US" altLang="ja-JP" dirty="0"/>
              <a:t>				</a:t>
            </a:r>
            <a:r>
              <a:rPr lang="ja-JP" altLang="en-US" dirty="0"/>
              <a:t>　  </a:t>
            </a:r>
            <a:r>
              <a:rPr lang="en-US" altLang="ja-JP" dirty="0"/>
              <a:t>(</a:t>
            </a:r>
            <a:r>
              <a:rPr lang="ja-JP" altLang="en-US" dirty="0"/>
              <a:t>「アクション」が使えて便利</a:t>
            </a:r>
            <a:r>
              <a:rPr lang="en-US" altLang="ja-JP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0997985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455</TotalTime>
  <Words>410</Words>
  <Application>Microsoft Office PowerPoint</Application>
  <PresentationFormat>ワイド画面</PresentationFormat>
  <Paragraphs>117</Paragraphs>
  <Slides>32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32</vt:i4>
      </vt:variant>
    </vt:vector>
  </HeadingPairs>
  <TitlesOfParts>
    <vt:vector size="36" baseType="lpstr">
      <vt:lpstr>游ゴシック</vt:lpstr>
      <vt:lpstr>游ゴシック Light</vt:lpstr>
      <vt:lpstr>Arial</vt:lpstr>
      <vt:lpstr>Office テーマ</vt:lpstr>
      <vt:lpstr>データ前前処理言語</vt:lpstr>
      <vt:lpstr>DPPPLでやりたいこと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prolog</vt:lpstr>
      <vt:lpstr>prolog</vt:lpstr>
      <vt:lpstr>設計中のDPPPLを試そう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死ぬほど待つと・・・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反省と今後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データ前前処理言語</dc:title>
  <dc:creator>智̜ͪ̅̍̅͂͊剛☠💀͜͜͏̘ 💀☠平͜͜͏̘̣͔͙͎͎̘̜̫̗͍͚͓͜͜͏̘̣͔͙͎͎田͜͜͏̘̣͔͙͎͎ơ</dc:creator>
  <cp:lastModifiedBy>智̜ͪ̅̍̅͂͊剛☠💀͜͜͏̘ 💀☠平͜͜͏̘̣͔͙͎͎̘̜̫̗͍͚͓͜͜͏̘̣͔͙͎͎田͜͜͏̘̣͔͙͎͎ơ</cp:lastModifiedBy>
  <cp:revision>46</cp:revision>
  <dcterms:created xsi:type="dcterms:W3CDTF">2019-07-03T18:29:17Z</dcterms:created>
  <dcterms:modified xsi:type="dcterms:W3CDTF">2019-07-04T02:07:49Z</dcterms:modified>
</cp:coreProperties>
</file>